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Default Extension="gif" ContentType="image/gif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Layouts/slideLayout22.xml" ContentType="application/vnd.openxmlformats-officedocument.presentationml.slideLayout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64"/>
  </p:notesMasterIdLst>
  <p:handoutMasterIdLst>
    <p:handoutMasterId r:id="rId65"/>
  </p:handoutMasterIdLst>
  <p:sldIdLst>
    <p:sldId id="681" r:id="rId2"/>
    <p:sldId id="683" r:id="rId3"/>
    <p:sldId id="685" r:id="rId4"/>
    <p:sldId id="686" r:id="rId5"/>
    <p:sldId id="682" r:id="rId6"/>
    <p:sldId id="688" r:id="rId7"/>
    <p:sldId id="687" r:id="rId8"/>
    <p:sldId id="689" r:id="rId9"/>
    <p:sldId id="690" r:id="rId10"/>
    <p:sldId id="691" r:id="rId11"/>
    <p:sldId id="354" r:id="rId12"/>
    <p:sldId id="652" r:id="rId13"/>
    <p:sldId id="653" r:id="rId14"/>
    <p:sldId id="654" r:id="rId15"/>
    <p:sldId id="656" r:id="rId16"/>
    <p:sldId id="655" r:id="rId17"/>
    <p:sldId id="651" r:id="rId18"/>
    <p:sldId id="650" r:id="rId19"/>
    <p:sldId id="600" r:id="rId20"/>
    <p:sldId id="628" r:id="rId21"/>
    <p:sldId id="657" r:id="rId22"/>
    <p:sldId id="601" r:id="rId23"/>
    <p:sldId id="658" r:id="rId24"/>
    <p:sldId id="659" r:id="rId25"/>
    <p:sldId id="660" r:id="rId26"/>
    <p:sldId id="661" r:id="rId27"/>
    <p:sldId id="662" r:id="rId28"/>
    <p:sldId id="663" r:id="rId29"/>
    <p:sldId id="629" r:id="rId30"/>
    <p:sldId id="604" r:id="rId31"/>
    <p:sldId id="665" r:id="rId32"/>
    <p:sldId id="695" r:id="rId33"/>
    <p:sldId id="696" r:id="rId34"/>
    <p:sldId id="697" r:id="rId35"/>
    <p:sldId id="698" r:id="rId36"/>
    <p:sldId id="699" r:id="rId37"/>
    <p:sldId id="700" r:id="rId38"/>
    <p:sldId id="701" r:id="rId39"/>
    <p:sldId id="702" r:id="rId40"/>
    <p:sldId id="703" r:id="rId41"/>
    <p:sldId id="704" r:id="rId42"/>
    <p:sldId id="705" r:id="rId43"/>
    <p:sldId id="706" r:id="rId44"/>
    <p:sldId id="707" r:id="rId45"/>
    <p:sldId id="664" r:id="rId46"/>
    <p:sldId id="692" r:id="rId47"/>
    <p:sldId id="666" r:id="rId48"/>
    <p:sldId id="693" r:id="rId49"/>
    <p:sldId id="694" r:id="rId50"/>
    <p:sldId id="677" r:id="rId51"/>
    <p:sldId id="667" r:id="rId52"/>
    <p:sldId id="678" r:id="rId53"/>
    <p:sldId id="668" r:id="rId54"/>
    <p:sldId id="669" r:id="rId55"/>
    <p:sldId id="670" r:id="rId56"/>
    <p:sldId id="672" r:id="rId57"/>
    <p:sldId id="673" r:id="rId58"/>
    <p:sldId id="671" r:id="rId59"/>
    <p:sldId id="679" r:id="rId60"/>
    <p:sldId id="674" r:id="rId61"/>
    <p:sldId id="675" r:id="rId62"/>
    <p:sldId id="680" r:id="rId63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C3BE05"/>
    <a:srgbClr val="FF99FF"/>
    <a:srgbClr val="008000"/>
    <a:srgbClr val="CC00FF"/>
    <a:srgbClr val="FF3300"/>
    <a:srgbClr val="726E89"/>
    <a:srgbClr val="A00028"/>
    <a:srgbClr val="2A2A2E"/>
    <a:srgbClr val="00005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65" autoAdjust="0"/>
    <p:restoredTop sz="99369" autoAdjust="0"/>
  </p:normalViewPr>
  <p:slideViewPr>
    <p:cSldViewPr>
      <p:cViewPr varScale="1">
        <p:scale>
          <a:sx n="77" d="100"/>
          <a:sy n="77" d="100"/>
        </p:scale>
        <p:origin x="-1350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2568"/>
    </p:cViewPr>
  </p:sorterViewPr>
  <p:notesViewPr>
    <p:cSldViewPr>
      <p:cViewPr varScale="1">
        <p:scale>
          <a:sx n="61" d="100"/>
          <a:sy n="61" d="100"/>
        </p:scale>
        <p:origin x="-2811" y="-97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8F88C59-319B-4332-9A1D-2A62CFCB00D8}" type="datetimeFigureOut">
              <a:rPr lang="en-US" smtClean="0"/>
              <a:pPr/>
              <a:t>10/2/2019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16A41B8-7DC3-4DB6-84E4-E105629EAA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45123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gif>
</file>

<file path=ppt/media/image12.gif>
</file>

<file path=ppt/media/image13.gif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968B300D-05F0-4B43-940D-46DED5A791AD}" type="datetimeFigureOut">
              <a:rPr lang="en-US" smtClean="0"/>
              <a:pPr/>
              <a:t>10/2/2019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9B26CD33-4337-4529-948A-94F6960B23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23787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50793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50793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70b11e068_87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6" name="Google Shape;216;g270b11e068_87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i="0" u="none" strike="noStrike" cap="non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7ba50f768_0_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27ba50f76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7ba50f768_0_4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7ba50f768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7ba50f768_0_4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7ba50f768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7ba50f768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3" name="Google Shape;283;g27ba50f768_0_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rPr>
              <a:t>loss = (\hat{y}-y)^2 = (x*w-y)^2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7ba50f768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9" name="Google Shape;299;g27ba50f768_0_8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rPr>
              <a:t>loss = (\hat{y}-y)^2 = (x*w-y)^2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ba50f768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0" name="Google Shape;310;g27ba50f768_0_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rPr>
              <a:t>loss = (\hat{y}-y)^2 = (x*w-y)^2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50793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50793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50793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2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1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6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8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8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8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0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8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3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3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10/2/2019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 copy" type="tx">
  <p:cSld name="Title &amp; Bullets cop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431625" y="764976"/>
            <a:ext cx="8280900" cy="1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sz="34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495458" y="2126753"/>
            <a:ext cx="8081400" cy="41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/>
          <a:lstStyle>
            <a:lvl1pPr marL="457200" marR="0" lvl="0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412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sz="17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4381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sz="20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4494628" y="5739556"/>
            <a:ext cx="149700" cy="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sz="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5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7" y="609600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6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0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10/2/2019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0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900" indent="-342900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buzzorange.com/techorange/2017/10/17/adam-jamie-cpu-gpu-compare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hachishah.ce/do-we-really-need-gpu-for-deep-learning-47042c02efe2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8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838200" y="2971800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Pytorch</a:t>
            </a:r>
            <a:r>
              <a:rPr kumimoji="1"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機器學習基礎</a:t>
            </a:r>
            <a:endParaRPr kumimoji="1" lang="en-US" altLang="zh-TW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152400"/>
            <a:ext cx="6796087" cy="185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90600" y="2667000"/>
            <a:ext cx="6879727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90600" y="4876800"/>
            <a:ext cx="6781800" cy="14935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838200" y="2971800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AI</a:t>
            </a:r>
            <a:r>
              <a:rPr kumimoji="1"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學習的類別</a:t>
            </a:r>
            <a:endParaRPr kumimoji="1" lang="en-US" altLang="zh-TW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685800"/>
            <a:ext cx="8254225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524000"/>
            <a:ext cx="8186737" cy="4689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609600" y="304800"/>
            <a:ext cx="85344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吳恩達：目前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99%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的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AI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都是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DL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676400"/>
            <a:ext cx="7924800" cy="4870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609600" y="304800"/>
            <a:ext cx="85344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David Silver: DL + RL = AI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524000"/>
            <a:ext cx="822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神經元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(Neuron)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權重、偏移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(Weight, Bias)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損失函數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(Loss Function)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線性回歸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(Linear Regression)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邏輯回歸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(Logistics Regression)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啟動函數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(Activation Function)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神經網路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(Neural Network)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層、輪、批次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(layer, epoch, batch)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Train, validation, test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066800" y="304800"/>
            <a:ext cx="71628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Deep Learning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基礎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85800" y="1676400"/>
            <a:ext cx="822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梯度下降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(SGD)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學習率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(Learning Rate)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連鎖律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(Chain Rule)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反向傳遞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(Back propagation)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MSE(Mean Square Error)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交叉熵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(Cross Entropy)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Softmax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Normalization, Regularization</a:t>
            </a:r>
            <a:endParaRPr kumimoji="1" lang="en-US" altLang="zh-TW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43000" y="304800"/>
            <a:ext cx="7315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Deep Learning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基礎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續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838200" y="2971800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Pytorch</a:t>
            </a:r>
            <a:r>
              <a:rPr kumimoji="1"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詳細說明</a:t>
            </a:r>
            <a:endParaRPr kumimoji="1" lang="en-US" altLang="zh-TW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905001"/>
            <a:ext cx="82296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高速及最大彈性的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DL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研究平台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提供如</a:t>
            </a:r>
            <a:r>
              <a:rPr kumimoji="1" lang="en-US" altLang="zh-TW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Numpy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般的陣列運算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提供</a:t>
            </a:r>
            <a:r>
              <a:rPr kumimoji="1" lang="en-US" altLang="zh-TW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Numpy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沒有的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張量運算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自動微分功能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所有需要處理張量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(tensor)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運算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(flow)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的操作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類神經網路</a:t>
            </a:r>
            <a:r>
              <a:rPr kumimoji="1" lang="en-US" altLang="zh-TW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模組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電腦視覺處理資料及操作</a:t>
            </a:r>
            <a:endParaRPr kumimoji="1" lang="en-US" altLang="zh-TW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514600" y="457200"/>
            <a:ext cx="5410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什麼是</a:t>
            </a:r>
            <a:r>
              <a:rPr kumimoji="0" lang="en-US" altLang="zh-TW" sz="48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Pytorch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905000" y="2819400"/>
            <a:ext cx="5410200" cy="990600"/>
          </a:xfrm>
        </p:spPr>
        <p:txBody>
          <a:bodyPr/>
          <a:lstStyle/>
          <a:p>
            <a:pPr algn="ctr"/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torch.Tensor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143000"/>
            <a:ext cx="8635123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905001"/>
            <a:ext cx="8229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所有維度空間的量，從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維開始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 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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純量，任何數值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1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 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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向量，多維空間亦可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2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維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tensor 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矩陣，多維矩陣亦可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3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維以上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tensor  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張量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張量在網路中的流動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(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維度改變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)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，所以才叫</a:t>
            </a:r>
            <a:r>
              <a:rPr kumimoji="1" lang="en-US" altLang="zh-TW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Tensorflow</a:t>
            </a:r>
            <a:endParaRPr kumimoji="1" lang="en-US" altLang="zh-TW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514600" y="457200"/>
            <a:ext cx="5410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什麼叫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Tensor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905000" y="2819400"/>
            <a:ext cx="5410200" cy="990600"/>
          </a:xfrm>
        </p:spPr>
        <p:txBody>
          <a:bodyPr/>
          <a:lstStyle/>
          <a:p>
            <a:pPr algn="ctr"/>
            <a:r>
              <a:rPr lang="en-US" altLang="zh-TW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CPU vs. GPU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343400" y="60960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smtClean="0">
                <a:hlinkClick r:id="rId3"/>
              </a:rPr>
              <a:t>https://buzzorange.com/techorange/2017/10/17/adam-jamie-cpu-gpu-compare/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joshhu\Desktop\KZrxwR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5800" y="1447800"/>
            <a:ext cx="7857067" cy="4419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joshhu\Desktop\862LRm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990600"/>
            <a:ext cx="8398933" cy="4724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joshhu\Desktop\E9Rozv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1066800"/>
            <a:ext cx="8534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joshhu\Desktop\ZV6Q2J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0" y="914400"/>
            <a:ext cx="8805333" cy="4953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joshhu\Desktop\321DWx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1371600"/>
            <a:ext cx="8534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905001"/>
            <a:ext cx="822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工作是搬運很大一批貨物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是法拉利，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是大卡車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是序列，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是並行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DRAM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VRAM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吞吐量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50GB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GPU 750GB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MIMD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架構，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SIMD</a:t>
            </a:r>
            <a:endParaRPr kumimoji="1" lang="en-US" altLang="zh-TW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514600" y="457200"/>
            <a:ext cx="5410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CPU vs. GPU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86000" y="6096000"/>
            <a:ext cx="670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hlinkClick r:id="rId3"/>
              </a:rPr>
              <a:t>https://medium.com/@shachishah.ce/do-we-really-need-gpu-for-deep-learning-47042c02efe2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joshhu\Desktop\1_jmyW9rqn_qWdVx2LlLdUMQ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685800"/>
            <a:ext cx="7162800" cy="5418255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295400" y="2971800"/>
            <a:ext cx="6934200" cy="990600"/>
          </a:xfrm>
        </p:spPr>
        <p:txBody>
          <a:bodyPr/>
          <a:lstStyle/>
          <a:p>
            <a:pPr algn="ctr"/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之</a:t>
            </a:r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Autograd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33400" y="2286000"/>
            <a:ext cx="8229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輸入一個數字，知道這個數是不是質數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輸入一張圖片，知道圖片中有貓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輸入一段語音，知道對應的文字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輸入一段影片，知道如何把影片中主角的臉換成自己的臉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輸入一盤圍棋，知道下一個子落在哪裏</a:t>
            </a:r>
            <a:endParaRPr kumimoji="1" lang="en-US" altLang="zh-TW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990600" y="719078"/>
            <a:ext cx="7315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學習就是獲得解答的能力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85800" y="1828800"/>
            <a:ext cx="8077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從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的架構來看，都是張量的梯度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backprop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中，需要每一個步驟變數的梯度值，就是函數的偏微分值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將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定義為「可微分」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在呼叫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backward()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之後，整個運算過程中參與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的梯度均可自動算出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算出後放在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.grad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屬性中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還可儲存算出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grad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的函數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grad_fn</a:t>
            </a:r>
            <a:endParaRPr kumimoji="1" lang="en-US" altLang="zh-TW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828800" y="381000"/>
            <a:ext cx="5791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什麼是</a:t>
            </a:r>
            <a:r>
              <a:rPr kumimoji="0" lang="en-US" altLang="zh-TW" sz="48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Autograd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295400" y="2971800"/>
            <a:ext cx="6934200" cy="990600"/>
          </a:xfrm>
        </p:spPr>
        <p:txBody>
          <a:bodyPr/>
          <a:lstStyle/>
          <a:p>
            <a:pPr algn="ctr"/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torch.nn.Module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33400" y="2057400"/>
            <a:ext cx="8077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平面上有許多點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找到一條直線，能覆蓋住最多點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可接受雜音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這條線以後可以預測新的數值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219200" y="3810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Linear Regression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;p41"/>
          <p:cNvSpPr txBox="1">
            <a:spLocks/>
          </p:cNvSpPr>
          <p:nvPr/>
        </p:nvSpPr>
        <p:spPr>
          <a:xfrm>
            <a:off x="431625" y="1141175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Gill Sans"/>
              <a:buNone/>
              <a:tabLst/>
              <a:defRPr/>
            </a:pPr>
            <a:r>
              <a:rPr kumimoji="0" lang="en-US" sz="3400" b="0" i="0" u="none" strike="noStrike" kern="0" cap="none" spc="0" normalizeH="0" baseline="0" noProof="0" dirty="0" smtClean="0">
                <a:ln>
                  <a:noFill/>
                </a:ln>
                <a:effectLst>
                  <a:outerShdw blurRad="51000" dist="370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 kumimoji="0" lang="en-US" sz="3200" b="0" i="0" u="none" strike="noStrike" kern="0" cap="all" spc="0" normalizeH="0" baseline="0" noProof="0" dirty="0" smtClean="0">
              <a:ln>
                <a:noFill/>
              </a:ln>
              <a:effectLst>
                <a:outerShdw blurRad="51000" dist="370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Tx/>
              <a:buFont typeface="Gill Sans"/>
              <a:buNone/>
              <a:tabLst/>
              <a:defRPr/>
            </a:pPr>
            <a:r>
              <a:rPr kumimoji="0" lang="en-US" sz="3000" b="0" i="1" u="none" strike="noStrike" kern="0" cap="none" spc="0" normalizeH="0" baseline="0" noProof="0" dirty="0" smtClean="0">
                <a:ln>
                  <a:noFill/>
                </a:ln>
                <a:effectLst>
                  <a:outerShdw blurRad="51000" dist="370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Gill Sans"/>
                <a:ea typeface="Gill Sans"/>
                <a:cs typeface="Gill Sans"/>
                <a:sym typeface="Gill Sans"/>
              </a:rPr>
              <a:t>What would be the grade if I study 4 hours?</a:t>
            </a:r>
            <a:endParaRPr kumimoji="0" lang="en-US" sz="3200" b="0" i="0" u="none" strike="noStrike" kern="0" cap="all" spc="0" normalizeH="0" baseline="0" noProof="0" dirty="0">
              <a:ln>
                <a:noFill/>
              </a:ln>
              <a:effectLst>
                <a:outerShdw blurRad="51000" dist="370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Google Shape;187;p41"/>
          <p:cNvSpPr/>
          <p:nvPr/>
        </p:nvSpPr>
        <p:spPr>
          <a:xfrm>
            <a:off x="2654669" y="2839751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88;p41"/>
          <p:cNvSpPr/>
          <p:nvPr/>
        </p:nvSpPr>
        <p:spPr>
          <a:xfrm>
            <a:off x="5461567" y="2839751"/>
            <a:ext cx="1092000" cy="4761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11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" name="Google Shape;189;p41"/>
          <p:cNvSpPr txBox="1"/>
          <p:nvPr/>
        </p:nvSpPr>
        <p:spPr>
          <a:xfrm>
            <a:off x="6715040" y="2805818"/>
            <a:ext cx="12852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 smtClean="0">
                <a:latin typeface="Gill Sans"/>
                <a:ea typeface="Gill Sans"/>
                <a:cs typeface="Gill Sans"/>
                <a:sym typeface="Gill Sans"/>
              </a:rPr>
              <a:t>? points</a:t>
            </a:r>
            <a:endParaRPr sz="500" dirty="0"/>
          </a:p>
        </p:txBody>
      </p:sp>
      <p:sp>
        <p:nvSpPr>
          <p:cNvPr id="8" name="Google Shape;190;p41"/>
          <p:cNvSpPr txBox="1"/>
          <p:nvPr/>
        </p:nvSpPr>
        <p:spPr>
          <a:xfrm>
            <a:off x="3608017" y="4610872"/>
            <a:ext cx="12660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Training dataset</a:t>
            </a:r>
            <a:endParaRPr sz="500"/>
          </a:p>
        </p:txBody>
      </p:sp>
      <p:sp>
        <p:nvSpPr>
          <p:cNvPr id="9" name="Google Shape;191;p41"/>
          <p:cNvSpPr txBox="1"/>
          <p:nvPr/>
        </p:nvSpPr>
        <p:spPr>
          <a:xfrm>
            <a:off x="6957449" y="3487280"/>
            <a:ext cx="8004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 dirty="0" smtClean="0">
                <a:latin typeface="Helvetica Neue"/>
                <a:ea typeface="Helvetica Neue"/>
                <a:cs typeface="Helvetica Neue"/>
                <a:sym typeface="Helvetica Neue"/>
              </a:rPr>
              <a:t>Prediction</a:t>
            </a:r>
            <a:endParaRPr sz="500" dirty="0"/>
          </a:p>
        </p:txBody>
      </p:sp>
      <p:sp>
        <p:nvSpPr>
          <p:cNvPr id="10" name="Google Shape;192;p41"/>
          <p:cNvSpPr txBox="1"/>
          <p:nvPr/>
        </p:nvSpPr>
        <p:spPr>
          <a:xfrm>
            <a:off x="1107975" y="2805818"/>
            <a:ext cx="1289700" cy="5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400" b="0" i="1" u="none" strike="noStrike" cap="none" dirty="0">
                <a:latin typeface="Gill Sans"/>
                <a:ea typeface="Gill Sans"/>
                <a:cs typeface="Gill Sans"/>
                <a:sym typeface="Gill Sans"/>
              </a:rPr>
              <a:t>4 hours</a:t>
            </a:r>
            <a:endParaRPr sz="500" dirty="0"/>
          </a:p>
        </p:txBody>
      </p:sp>
      <p:pic>
        <p:nvPicPr>
          <p:cNvPr id="11" name="Google Shape;193;p41" descr="Image"/>
          <p:cNvPicPr preferRelativeResize="0"/>
          <p:nvPr/>
        </p:nvPicPr>
        <p:blipFill rotWithShape="1">
          <a:blip r:embed="rId2" cstate="print">
            <a:alphaModFix/>
          </a:blip>
          <a:srcRect/>
          <a:stretch/>
        </p:blipFill>
        <p:spPr>
          <a:xfrm>
            <a:off x="3706417" y="2239682"/>
            <a:ext cx="1769051" cy="1668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" name="Google Shape;194;p41"/>
          <p:cNvGraphicFramePr/>
          <p:nvPr/>
        </p:nvGraphicFramePr>
        <p:xfrm>
          <a:off x="1129603" y="4046450"/>
          <a:ext cx="2276050" cy="1363750"/>
        </p:xfrm>
        <a:graphic>
          <a:graphicData uri="http://schemas.openxmlformats.org/drawingml/2006/table">
            <a:tbl>
              <a:tblPr firstRow="1" firstCol="1">
                <a:noFill/>
              </a:tblPr>
              <a:tblGrid>
                <a:gridCol w="1138025"/>
                <a:gridCol w="1138025"/>
              </a:tblGrid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Hours (x)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Points (y)</a:t>
                      </a:r>
                      <a:endParaRPr sz="500"/>
                    </a:p>
                  </a:txBody>
                  <a:tcPr marL="19050" marR="19050" marT="19050" marB="19050" anchor="ctr"/>
                </a:tc>
              </a:tr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/>
                        <a:t>2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/>
                        <a:t>4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/>
                        <a:t>6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272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>
                          <a:solidFill>
                            <a:srgbClr val="FFFFFF"/>
                          </a:solidFill>
                        </a:rPr>
                        <a:t>4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100" u="none" strike="noStrike" cap="none"/>
                        <a:t>?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13" name="Google Shape;195;p41"/>
          <p:cNvSpPr txBox="1"/>
          <p:nvPr/>
        </p:nvSpPr>
        <p:spPr>
          <a:xfrm>
            <a:off x="3634506" y="5142249"/>
            <a:ext cx="9870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lang="en" sz="1200" b="1" i="0" u="none" strike="noStrike" cap="none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Test dataset</a:t>
            </a:r>
            <a:endParaRPr sz="500" b="1">
              <a:solidFill>
                <a:srgbClr val="4A86E8"/>
              </a:solidFill>
            </a:endParaRPr>
          </a:p>
        </p:txBody>
      </p:sp>
      <p:pic>
        <p:nvPicPr>
          <p:cNvPr id="14" name="Google Shape;196;p41" descr="Image"/>
          <p:cNvPicPr preferRelativeResize="0"/>
          <p:nvPr/>
        </p:nvPicPr>
        <p:blipFill rotWithShape="1">
          <a:blip r:embed="rId3" cstate="print">
            <a:alphaModFix/>
          </a:blip>
          <a:srcRect/>
          <a:stretch/>
        </p:blipFill>
        <p:spPr>
          <a:xfrm rot="-5400000">
            <a:off x="4794380" y="4556051"/>
            <a:ext cx="751651" cy="34453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97;p41"/>
          <p:cNvSpPr/>
          <p:nvPr/>
        </p:nvSpPr>
        <p:spPr>
          <a:xfrm>
            <a:off x="5158150" y="4348487"/>
            <a:ext cx="418800" cy="79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98;p41"/>
          <p:cNvSpPr txBox="1"/>
          <p:nvPr/>
        </p:nvSpPr>
        <p:spPr>
          <a:xfrm>
            <a:off x="5562600" y="4495800"/>
            <a:ext cx="48231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/>
              <a:t>Supervised </a:t>
            </a:r>
            <a:r>
              <a:rPr lang="en" sz="1800" dirty="0"/>
              <a:t>learning</a:t>
            </a:r>
            <a:endParaRPr sz="1800" dirty="0"/>
          </a:p>
        </p:txBody>
      </p:sp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18;p43"/>
          <p:cNvSpPr txBox="1">
            <a:spLocks/>
          </p:cNvSpPr>
          <p:nvPr/>
        </p:nvSpPr>
        <p:spPr>
          <a:xfrm>
            <a:off x="431625" y="518963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Gill Sans"/>
              <a:buNone/>
              <a:tabLst/>
              <a:defRPr/>
            </a:pPr>
            <a:r>
              <a:rPr kumimoji="0" lang="en-US" sz="3400" b="0" i="0" u="none" strike="noStrike" kern="0" cap="none" spc="0" normalizeH="0" baseline="0" noProof="0" dirty="0" smtClean="0">
                <a:ln>
                  <a:noFill/>
                </a:ln>
                <a:effectLst>
                  <a:outerShdw blurRad="51000" dist="370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Gill Sans"/>
                <a:ea typeface="Gill Sans"/>
                <a:cs typeface="Gill Sans"/>
                <a:sym typeface="Gill Sans"/>
              </a:rPr>
              <a:t>Draw a line</a:t>
            </a:r>
            <a:endParaRPr kumimoji="0" lang="en-US" sz="3200" b="0" i="0" u="none" strike="noStrike" kern="0" cap="all" spc="0" normalizeH="0" baseline="0" noProof="0" dirty="0" smtClean="0">
              <a:ln>
                <a:noFill/>
              </a:ln>
              <a:effectLst>
                <a:outerShdw blurRad="51000" dist="370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Tx/>
              <a:buFont typeface="Gill Sans"/>
              <a:buNone/>
              <a:tabLst/>
              <a:defRPr/>
            </a:pPr>
            <a:r>
              <a:rPr kumimoji="0" lang="en-US" sz="3000" b="0" i="1" u="none" strike="noStrike" kern="0" cap="none" spc="0" normalizeH="0" baseline="0" noProof="0" dirty="0" smtClean="0">
                <a:ln>
                  <a:noFill/>
                </a:ln>
                <a:effectLst>
                  <a:outerShdw blurRad="51000" dist="370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Gill Sans"/>
                <a:ea typeface="Gill Sans"/>
                <a:cs typeface="Gill Sans"/>
                <a:sym typeface="Gill Sans"/>
              </a:rPr>
              <a:t>Find the line that best fits the </a:t>
            </a:r>
            <a:r>
              <a:rPr kumimoji="0" lang="en-US" sz="3000" b="0" i="1" u="none" strike="noStrike" kern="0" cap="none" spc="0" normalizeH="0" baseline="0" noProof="0" dirty="0" err="1" smtClean="0">
                <a:ln>
                  <a:noFill/>
                </a:ln>
                <a:effectLst>
                  <a:outerShdw blurRad="51000" dist="370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Gill Sans"/>
                <a:ea typeface="Gill Sans"/>
                <a:cs typeface="Gill Sans"/>
                <a:sym typeface="Gill Sans"/>
              </a:rPr>
              <a:t>distributoion</a:t>
            </a:r>
            <a:endParaRPr kumimoji="0" lang="en-US" sz="3200" b="0" i="0" u="none" strike="noStrike" kern="0" cap="all" spc="0" normalizeH="0" baseline="0" noProof="0" dirty="0">
              <a:ln>
                <a:noFill/>
              </a:ln>
              <a:effectLst>
                <a:outerShdw blurRad="51000" dist="370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Google Shape;220;p43"/>
          <p:cNvGraphicFramePr/>
          <p:nvPr/>
        </p:nvGraphicFramePr>
        <p:xfrm>
          <a:off x="533400" y="2895600"/>
          <a:ext cx="2862600" cy="1861500"/>
        </p:xfrm>
        <a:graphic>
          <a:graphicData uri="http://schemas.openxmlformats.org/drawingml/2006/table">
            <a:tbl>
              <a:tblPr firstRow="1" firstCol="1">
                <a:noFill/>
              </a:tblPr>
              <a:tblGrid>
                <a:gridCol w="1431300"/>
                <a:gridCol w="1431300"/>
              </a:tblGrid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 dirty="0">
                          <a:solidFill>
                            <a:srgbClr val="FFFFFF"/>
                          </a:solidFill>
                        </a:rPr>
                        <a:t>Hours (x)</a:t>
                      </a:r>
                      <a:endParaRPr sz="500" dirty="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Points (y)</a:t>
                      </a:r>
                      <a:endParaRPr sz="500"/>
                    </a:p>
                  </a:txBody>
                  <a:tcPr marL="19050" marR="19050" marT="19050" marB="19050" anchor="ctr"/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 dirty="0"/>
                        <a:t>2</a:t>
                      </a:r>
                      <a:endParaRPr sz="500" dirty="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 dirty="0"/>
                        <a:t>4</a:t>
                      </a:r>
                      <a:endParaRPr sz="500" dirty="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/>
                        <a:t>6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4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 dirty="0"/>
                        <a:t>?</a:t>
                      </a:r>
                      <a:endParaRPr sz="500" dirty="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" name="Google Shape;221;p43"/>
          <p:cNvSpPr txBox="1"/>
          <p:nvPr/>
        </p:nvSpPr>
        <p:spPr>
          <a:xfrm>
            <a:off x="4393249" y="2454302"/>
            <a:ext cx="3576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endParaRPr sz="12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0" y="2590800"/>
            <a:ext cx="4992694" cy="2756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3;p42"/>
          <p:cNvSpPr txBox="1">
            <a:spLocks/>
          </p:cNvSpPr>
          <p:nvPr/>
        </p:nvSpPr>
        <p:spPr>
          <a:xfrm>
            <a:off x="431625" y="762000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Gill Sans"/>
              <a:buNone/>
              <a:tabLst/>
              <a:defRPr/>
            </a:pPr>
            <a:r>
              <a:rPr kumimoji="0" lang="en-US" sz="3400" b="0" i="0" u="none" strike="noStrike" kern="0" cap="none" spc="0" normalizeH="0" baseline="0" noProof="0" dirty="0" smtClean="0">
                <a:ln>
                  <a:noFill/>
                </a:ln>
                <a:effectLst>
                  <a:outerShdw blurRad="51000" dist="370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Gill Sans"/>
                <a:ea typeface="Gill Sans"/>
                <a:cs typeface="Gill Sans"/>
                <a:sym typeface="Gill Sans"/>
              </a:rPr>
              <a:t>Model design</a:t>
            </a:r>
            <a:endParaRPr kumimoji="0" lang="en-US" sz="3200" b="0" i="0" u="none" strike="noStrike" kern="0" cap="all" spc="0" normalizeH="0" baseline="0" noProof="0" dirty="0" smtClean="0">
              <a:ln>
                <a:noFill/>
              </a:ln>
              <a:effectLst>
                <a:outerShdw blurRad="51000" dist="370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Tx/>
              <a:buFont typeface="Gill Sans"/>
              <a:buNone/>
              <a:tabLst/>
              <a:defRPr/>
            </a:pPr>
            <a:r>
              <a:rPr kumimoji="0" lang="en-US" sz="3000" b="0" i="1" u="none" strike="noStrike" kern="0" cap="none" spc="0" normalizeH="0" baseline="0" noProof="0" dirty="0" smtClean="0">
                <a:ln>
                  <a:noFill/>
                </a:ln>
                <a:effectLst>
                  <a:outerShdw blurRad="51000" dist="370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Gill Sans"/>
                <a:ea typeface="Gill Sans"/>
                <a:cs typeface="Gill Sans"/>
                <a:sym typeface="Gill Sans"/>
              </a:rPr>
              <a:t>What would be the best model for the data? Linear?</a:t>
            </a:r>
            <a:endParaRPr kumimoji="0" lang="en-US" sz="3200" b="0" i="0" u="none" strike="noStrike" kern="0" cap="all" spc="0" normalizeH="0" baseline="0" noProof="0" dirty="0">
              <a:ln>
                <a:noFill/>
              </a:ln>
              <a:effectLst>
                <a:outerShdw blurRad="51000" dist="370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" name="Google Shape;204;p42" descr="Image"/>
          <p:cNvPicPr preferRelativeResize="0"/>
          <p:nvPr/>
        </p:nvPicPr>
        <p:blipFill rotWithShape="1">
          <a:blip r:embed="rId2" cstate="print">
            <a:alphaModFix/>
          </a:blip>
          <a:srcRect/>
          <a:stretch/>
        </p:blipFill>
        <p:spPr>
          <a:xfrm>
            <a:off x="4001096" y="3003400"/>
            <a:ext cx="1769051" cy="1668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Google Shape;205;p42"/>
          <p:cNvGraphicFramePr/>
          <p:nvPr/>
        </p:nvGraphicFramePr>
        <p:xfrm>
          <a:off x="567033" y="3015300"/>
          <a:ext cx="2862600" cy="1861500"/>
        </p:xfrm>
        <a:graphic>
          <a:graphicData uri="http://schemas.openxmlformats.org/drawingml/2006/table">
            <a:tbl>
              <a:tblPr firstRow="1" firstCol="1">
                <a:noFill/>
              </a:tblPr>
              <a:tblGrid>
                <a:gridCol w="1431300"/>
                <a:gridCol w="1431300"/>
              </a:tblGrid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Hours (x)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Points (y)</a:t>
                      </a:r>
                      <a:endParaRPr sz="500"/>
                    </a:p>
                  </a:txBody>
                  <a:tcPr marL="19050" marR="19050" marT="19050" marB="19050" anchor="ctr"/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/>
                        <a:t>2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/>
                        <a:t>4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/>
                        <a:t>6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4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/>
                        <a:t>?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7" name="Google Shape;206;p42"/>
          <p:cNvSpPr txBox="1"/>
          <p:nvPr/>
        </p:nvSpPr>
        <p:spPr>
          <a:xfrm>
            <a:off x="4393249" y="3268732"/>
            <a:ext cx="3576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endParaRPr sz="12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" name="Google Shape;208;p42"/>
          <p:cNvGrpSpPr/>
          <p:nvPr/>
        </p:nvGrpSpPr>
        <p:grpSpPr>
          <a:xfrm>
            <a:off x="6012160" y="3530196"/>
            <a:ext cx="2216439" cy="476213"/>
            <a:chOff x="0" y="0"/>
            <a:chExt cx="5910503" cy="1269900"/>
          </a:xfrm>
        </p:grpSpPr>
        <p:sp>
          <p:nvSpPr>
            <p:cNvPr id="9" name="Google Shape;209;p42"/>
            <p:cNvSpPr/>
            <p:nvPr/>
          </p:nvSpPr>
          <p:spPr>
            <a:xfrm>
              <a:off x="1999927" y="0"/>
              <a:ext cx="2007000" cy="1269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rPr lang="en" sz="1100" b="0" i="0" u="none" strike="noStrike" cap="none" dirty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Linear</a:t>
              </a:r>
              <a:endParaRPr sz="500" dirty="0"/>
            </a:p>
          </p:txBody>
        </p:sp>
        <p:pic>
          <p:nvPicPr>
            <p:cNvPr id="10" name="Google Shape;210;p42" descr="Image"/>
            <p:cNvPicPr preferRelativeResize="0"/>
            <p:nvPr/>
          </p:nvPicPr>
          <p:blipFill rotWithShape="1">
            <a:blip r:embed="rId3" cstate="print">
              <a:alphaModFix/>
            </a:blip>
            <a:srcRect/>
            <a:stretch/>
          </p:blipFill>
          <p:spPr>
            <a:xfrm>
              <a:off x="5133981" y="59740"/>
              <a:ext cx="776522" cy="1150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211;p42" descr="Image"/>
            <p:cNvPicPr preferRelativeResize="0"/>
            <p:nvPr/>
          </p:nvPicPr>
          <p:blipFill rotWithShape="1">
            <a:blip r:embed="rId4" cstate="print">
              <a:alphaModFix/>
            </a:blip>
            <a:srcRect/>
            <a:stretch/>
          </p:blipFill>
          <p:spPr>
            <a:xfrm>
              <a:off x="0" y="218680"/>
              <a:ext cx="832583" cy="83258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2" name="Google Shape;212;p42"/>
            <p:cNvCxnSpPr/>
            <p:nvPr/>
          </p:nvCxnSpPr>
          <p:spPr>
            <a:xfrm>
              <a:off x="727459" y="635000"/>
              <a:ext cx="1102500" cy="0"/>
            </a:xfrm>
            <a:prstGeom prst="straightConnector1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</p:spPr>
        </p:cxnSp>
        <p:cxnSp>
          <p:nvCxnSpPr>
            <p:cNvPr id="13" name="Google Shape;213;p42"/>
            <p:cNvCxnSpPr/>
            <p:nvPr/>
          </p:nvCxnSpPr>
          <p:spPr>
            <a:xfrm>
              <a:off x="4089131" y="635000"/>
              <a:ext cx="1102500" cy="0"/>
            </a:xfrm>
            <a:prstGeom prst="straightConnector1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18;p43"/>
          <p:cNvSpPr txBox="1">
            <a:spLocks/>
          </p:cNvSpPr>
          <p:nvPr/>
        </p:nvSpPr>
        <p:spPr>
          <a:xfrm>
            <a:off x="431625" y="1752600"/>
            <a:ext cx="8280900" cy="10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Gill Sans"/>
              <a:buNone/>
              <a:tabLst/>
              <a:defRPr/>
            </a:pPr>
            <a:r>
              <a:rPr kumimoji="0" lang="en-US" sz="3400" b="0" i="0" u="none" strike="noStrike" kern="0" cap="none" spc="0" normalizeH="0" baseline="0" noProof="0" smtClean="0">
                <a:ln>
                  <a:noFill/>
                </a:ln>
                <a:effectLst>
                  <a:outerShdw blurRad="51000" dist="370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Gill Sans"/>
                <a:ea typeface="Gill Sans"/>
                <a:cs typeface="Gill Sans"/>
                <a:sym typeface="Gill Sans"/>
              </a:rPr>
              <a:t>Model design</a:t>
            </a:r>
            <a:endParaRPr kumimoji="0" lang="en-US" sz="3200" b="0" i="0" u="none" strike="noStrike" kern="0" cap="all" spc="0" normalizeH="0" baseline="0" noProof="0" smtClean="0">
              <a:ln>
                <a:noFill/>
              </a:ln>
              <a:effectLst>
                <a:outerShdw blurRad="51000" dist="370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Tx/>
              <a:buFont typeface="Gill Sans"/>
              <a:buNone/>
              <a:tabLst/>
              <a:defRPr/>
            </a:pPr>
            <a:r>
              <a:rPr kumimoji="0" lang="en-US" sz="3000" b="0" i="1" u="none" strike="noStrike" kern="0" cap="none" spc="0" normalizeH="0" baseline="0" noProof="0" smtClean="0">
                <a:ln>
                  <a:noFill/>
                </a:ln>
                <a:effectLst>
                  <a:outerShdw blurRad="51000" dist="370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Gill Sans"/>
                <a:ea typeface="Gill Sans"/>
                <a:cs typeface="Gill Sans"/>
                <a:sym typeface="Gill Sans"/>
              </a:rPr>
              <a:t>What would be the best model for the data? Linear?</a:t>
            </a:r>
            <a:endParaRPr kumimoji="0" lang="en-US" sz="3200" b="0" i="0" u="none" strike="noStrike" kern="0" cap="all" spc="0" normalizeH="0" baseline="0" noProof="0">
              <a:ln>
                <a:noFill/>
              </a:ln>
              <a:effectLst>
                <a:outerShdw blurRad="51000" dist="370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" name="Google Shape;219;p43" descr="Image"/>
          <p:cNvPicPr preferRelativeResize="0"/>
          <p:nvPr/>
        </p:nvPicPr>
        <p:blipFill rotWithShape="1">
          <a:blip r:embed="rId2" cstate="print">
            <a:alphaModFix/>
          </a:blip>
          <a:srcRect/>
          <a:stretch/>
        </p:blipFill>
        <p:spPr>
          <a:xfrm>
            <a:off x="4001096" y="3422607"/>
            <a:ext cx="1769051" cy="1668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Google Shape;220;p43"/>
          <p:cNvGraphicFramePr/>
          <p:nvPr/>
        </p:nvGraphicFramePr>
        <p:xfrm>
          <a:off x="567033" y="3434507"/>
          <a:ext cx="2862600" cy="1861500"/>
        </p:xfrm>
        <a:graphic>
          <a:graphicData uri="http://schemas.openxmlformats.org/drawingml/2006/table">
            <a:tbl>
              <a:tblPr firstRow="1" firstCol="1">
                <a:noFill/>
              </a:tblPr>
              <a:tblGrid>
                <a:gridCol w="1431300"/>
                <a:gridCol w="1431300"/>
              </a:tblGrid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Hours (x)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Points (y)</a:t>
                      </a:r>
                      <a:endParaRPr sz="500"/>
                    </a:p>
                  </a:txBody>
                  <a:tcPr marL="19050" marR="19050" marT="19050" marB="19050" anchor="ctr"/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/>
                        <a:t>2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/>
                        <a:t>4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/>
                        <a:t>6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372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>
                          <a:solidFill>
                            <a:srgbClr val="FFFFFF"/>
                          </a:solidFill>
                        </a:rPr>
                        <a:t>4</a:t>
                      </a:r>
                      <a:endParaRPr sz="500"/>
                    </a:p>
                  </a:txBody>
                  <a:tcPr marL="19050" marR="19050" marT="19050" marB="190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800" u="none" strike="noStrike" cap="none"/>
                        <a:t>?</a:t>
                      </a:r>
                      <a:endParaRPr sz="500"/>
                    </a:p>
                  </a:txBody>
                  <a:tcPr marL="19050" marR="19050" marT="19050" marB="1905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7" name="Google Shape;221;p43"/>
          <p:cNvSpPr txBox="1"/>
          <p:nvPr/>
        </p:nvSpPr>
        <p:spPr>
          <a:xfrm>
            <a:off x="4393249" y="3687939"/>
            <a:ext cx="3576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endParaRPr sz="1200" b="1" i="0" u="none" strike="noStrike" cap="none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" name="Google Shape;222;p43" descr="Image"/>
          <p:cNvPicPr preferRelativeResize="0"/>
          <p:nvPr/>
        </p:nvPicPr>
        <p:blipFill rotWithShape="1">
          <a:blip r:embed="rId3" cstate="print">
            <a:alphaModFix/>
          </a:blip>
          <a:srcRect/>
          <a:stretch/>
        </p:blipFill>
        <p:spPr>
          <a:xfrm>
            <a:off x="5958455" y="3717435"/>
            <a:ext cx="2051334" cy="328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223;p43"/>
          <p:cNvGrpSpPr/>
          <p:nvPr/>
        </p:nvGrpSpPr>
        <p:grpSpPr>
          <a:xfrm>
            <a:off x="5934318" y="4316695"/>
            <a:ext cx="2216439" cy="476213"/>
            <a:chOff x="0" y="0"/>
            <a:chExt cx="5910503" cy="1269900"/>
          </a:xfrm>
        </p:grpSpPr>
        <p:sp>
          <p:nvSpPr>
            <p:cNvPr id="10" name="Google Shape;224;p43"/>
            <p:cNvSpPr/>
            <p:nvPr/>
          </p:nvSpPr>
          <p:spPr>
            <a:xfrm>
              <a:off x="1999927" y="0"/>
              <a:ext cx="2007000" cy="1269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6775" tIns="26775" rIns="26775" bIns="267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rPr lang="en" sz="1100" b="0" i="0" u="none" strike="noStrike" cap="none">
                  <a:latin typeface="Helvetica Neue"/>
                  <a:ea typeface="Helvetica Neue"/>
                  <a:cs typeface="Helvetica Neue"/>
                  <a:sym typeface="Helvetica Neue"/>
                </a:rPr>
                <a:t>Linear</a:t>
              </a:r>
              <a:endParaRPr sz="500"/>
            </a:p>
          </p:txBody>
        </p:sp>
        <p:pic>
          <p:nvPicPr>
            <p:cNvPr id="11" name="Google Shape;225;p43" descr="Image"/>
            <p:cNvPicPr preferRelativeResize="0"/>
            <p:nvPr/>
          </p:nvPicPr>
          <p:blipFill rotWithShape="1">
            <a:blip r:embed="rId4" cstate="print">
              <a:alphaModFix/>
            </a:blip>
            <a:srcRect/>
            <a:stretch/>
          </p:blipFill>
          <p:spPr>
            <a:xfrm>
              <a:off x="5133981" y="59740"/>
              <a:ext cx="776522" cy="1150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226;p43" descr="Image"/>
            <p:cNvPicPr preferRelativeResize="0"/>
            <p:nvPr/>
          </p:nvPicPr>
          <p:blipFill rotWithShape="1">
            <a:blip r:embed="rId5" cstate="print">
              <a:alphaModFix/>
            </a:blip>
            <a:srcRect/>
            <a:stretch/>
          </p:blipFill>
          <p:spPr>
            <a:xfrm>
              <a:off x="0" y="218680"/>
              <a:ext cx="832583" cy="83258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Google Shape;227;p43"/>
            <p:cNvCxnSpPr/>
            <p:nvPr/>
          </p:nvCxnSpPr>
          <p:spPr>
            <a:xfrm>
              <a:off x="727459" y="635000"/>
              <a:ext cx="1102500" cy="0"/>
            </a:xfrm>
            <a:prstGeom prst="straightConnector1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</p:spPr>
        </p:cxnSp>
        <p:cxnSp>
          <p:nvCxnSpPr>
            <p:cNvPr id="14" name="Google Shape;228;p43"/>
            <p:cNvCxnSpPr/>
            <p:nvPr/>
          </p:nvCxnSpPr>
          <p:spPr>
            <a:xfrm>
              <a:off x="4089131" y="635000"/>
              <a:ext cx="1102500" cy="0"/>
            </a:xfrm>
            <a:prstGeom prst="straightConnector1">
              <a:avLst/>
            </a:prstGeom>
            <a:noFill/>
            <a:ln w="254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</p:spPr>
        </p:cxnSp>
      </p:grpSp>
      <p:pic>
        <p:nvPicPr>
          <p:cNvPr id="15" name="Google Shape;229;p43" descr="Image"/>
          <p:cNvPicPr preferRelativeResize="0"/>
          <p:nvPr/>
        </p:nvPicPr>
        <p:blipFill rotWithShape="1">
          <a:blip r:embed="rId6" cstate="print">
            <a:alphaModFix/>
          </a:blip>
          <a:srcRect/>
          <a:stretch/>
        </p:blipFill>
        <p:spPr>
          <a:xfrm>
            <a:off x="6012160" y="4885507"/>
            <a:ext cx="1453543" cy="32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3"/>
          <p:cNvSpPr txBox="1">
            <a:spLocks noGrp="1"/>
          </p:cNvSpPr>
          <p:nvPr>
            <p:ph type="title"/>
          </p:nvPr>
        </p:nvSpPr>
        <p:spPr>
          <a:xfrm>
            <a:off x="431625" y="691951"/>
            <a:ext cx="8280900" cy="14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-US" sz="3400" b="0" i="0" u="none" strike="noStrike" cap="none" dirty="0" smtClean="0">
                <a:solidFill>
                  <a:schemeClr val="tx1"/>
                </a:solidFill>
                <a:latin typeface="Gill Sans"/>
                <a:ea typeface="Gill Sans"/>
                <a:cs typeface="Gill Sans"/>
                <a:sym typeface="Gill Sans"/>
              </a:rPr>
              <a:t>Linear Regression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 dirty="0" smtClean="0">
                <a:solidFill>
                  <a:schemeClr val="tx1"/>
                </a:solidFill>
                <a:latin typeface="Gill Sans"/>
                <a:ea typeface="Gill Sans"/>
                <a:cs typeface="Gill Sans"/>
                <a:sym typeface="Gill Sans"/>
              </a:rPr>
              <a:t>Find the line that best fits the distributoion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220" name="Google Shape;220;p43"/>
          <p:cNvGraphicFramePr/>
          <p:nvPr/>
        </p:nvGraphicFramePr>
        <p:xfrm>
          <a:off x="567033" y="2934493"/>
          <a:ext cx="2862600" cy="2482000"/>
        </p:xfrm>
        <a:graphic>
          <a:graphicData uri="http://schemas.openxmlformats.org/drawingml/2006/table">
            <a:tbl>
              <a:tblPr firstRow="1" firstCol="1">
                <a:noFill/>
              </a:tblPr>
              <a:tblGrid>
                <a:gridCol w="1431300"/>
                <a:gridCol w="1431300"/>
              </a:tblGrid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 dirty="0">
                          <a:solidFill>
                            <a:srgbClr val="FFFFFF"/>
                          </a:solidFill>
                        </a:rPr>
                        <a:t>Hours (x)</a:t>
                      </a:r>
                      <a:endParaRPr sz="700" dirty="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Points (y)</a:t>
                      </a:r>
                      <a:endParaRPr sz="700"/>
                    </a:p>
                  </a:txBody>
                  <a:tcPr marL="19050" marR="19050" marT="25400" marB="25400" anchor="ctr"/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 dirty="0"/>
                        <a:t>2</a:t>
                      </a:r>
                      <a:endParaRPr sz="700" dirty="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4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6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4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?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21" name="Google Shape;221;p43"/>
          <p:cNvSpPr txBox="1"/>
          <p:nvPr/>
        </p:nvSpPr>
        <p:spPr>
          <a:xfrm>
            <a:off x="4393249" y="3272403"/>
            <a:ext cx="357600" cy="3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endParaRPr sz="12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07904" y="2372883"/>
            <a:ext cx="4992694" cy="3674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4"/>
          <p:cNvSpPr txBox="1">
            <a:spLocks noGrp="1"/>
          </p:cNvSpPr>
          <p:nvPr>
            <p:ph type="title"/>
          </p:nvPr>
        </p:nvSpPr>
        <p:spPr>
          <a:xfrm>
            <a:off x="431625" y="691951"/>
            <a:ext cx="8280900" cy="14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 dirty="0">
                <a:solidFill>
                  <a:schemeClr val="tx1"/>
                </a:solidFill>
                <a:latin typeface="Gill Sans"/>
                <a:ea typeface="Gill Sans"/>
                <a:cs typeface="Gill Sans"/>
                <a:sym typeface="Gill Sans"/>
              </a:rPr>
              <a:t>Linear Regression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 dirty="0">
                <a:solidFill>
                  <a:schemeClr val="tx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" sz="3000" i="1" dirty="0" smtClean="0">
                <a:solidFill>
                  <a:schemeClr val="tx1"/>
                </a:solidFill>
              </a:rPr>
              <a:t>For simplication, get rid of b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235" name="Google Shape;235;p44"/>
          <p:cNvGraphicFramePr/>
          <p:nvPr/>
        </p:nvGraphicFramePr>
        <p:xfrm>
          <a:off x="567033" y="2934493"/>
          <a:ext cx="2862600" cy="2482000"/>
        </p:xfrm>
        <a:graphic>
          <a:graphicData uri="http://schemas.openxmlformats.org/drawingml/2006/table">
            <a:tbl>
              <a:tblPr firstRow="1" firstCol="1">
                <a:noFill/>
              </a:tblPr>
              <a:tblGrid>
                <a:gridCol w="1431300"/>
                <a:gridCol w="1431300"/>
              </a:tblGrid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Hours (x)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Points (y)</a:t>
                      </a:r>
                      <a:endParaRPr sz="700"/>
                    </a:p>
                  </a:txBody>
                  <a:tcPr marL="19050" marR="19050" marT="25400" marB="25400" anchor="ctr"/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2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4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6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endParaRPr sz="2400" u="none" strike="noStrike" cap="none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endParaRPr sz="2400" u="none" strike="noStrike" cap="none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236" name="Google Shape;236;p44"/>
          <p:cNvPicPr preferRelativeResize="0"/>
          <p:nvPr/>
        </p:nvPicPr>
        <p:blipFill rotWithShape="1">
          <a:blip r:embed="rId3" cstate="print">
            <a:alphaModFix/>
          </a:blip>
          <a:srcRect/>
          <a:stretch/>
        </p:blipFill>
        <p:spPr>
          <a:xfrm>
            <a:off x="4460937" y="2782767"/>
            <a:ext cx="3332100" cy="2785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44"/>
          <p:cNvCxnSpPr/>
          <p:nvPr/>
        </p:nvCxnSpPr>
        <p:spPr>
          <a:xfrm rot="10800000" flipH="1">
            <a:off x="4711950" y="3533233"/>
            <a:ext cx="3200400" cy="1716800"/>
          </a:xfrm>
          <a:prstGeom prst="straightConnector1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44"/>
          <p:cNvSpPr txBox="1"/>
          <p:nvPr/>
        </p:nvSpPr>
        <p:spPr>
          <a:xfrm>
            <a:off x="7912350" y="3214200"/>
            <a:ext cx="1110300" cy="5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line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5" name="Google Shape;245;p45"/>
          <p:cNvGraphicFramePr/>
          <p:nvPr/>
        </p:nvGraphicFramePr>
        <p:xfrm>
          <a:off x="567033" y="2934493"/>
          <a:ext cx="2862600" cy="2482000"/>
        </p:xfrm>
        <a:graphic>
          <a:graphicData uri="http://schemas.openxmlformats.org/drawingml/2006/table">
            <a:tbl>
              <a:tblPr firstRow="1" firstCol="1">
                <a:noFill/>
              </a:tblPr>
              <a:tblGrid>
                <a:gridCol w="1431300"/>
                <a:gridCol w="1431300"/>
              </a:tblGrid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 dirty="0">
                          <a:solidFill>
                            <a:srgbClr val="FFFFFF"/>
                          </a:solidFill>
                        </a:rPr>
                        <a:t>Hours (x)</a:t>
                      </a:r>
                      <a:endParaRPr sz="700" dirty="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Points (y)</a:t>
                      </a:r>
                      <a:endParaRPr sz="700"/>
                    </a:p>
                  </a:txBody>
                  <a:tcPr marL="19050" marR="19050" marT="25400" marB="25400" anchor="ctr"/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2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4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6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endParaRPr sz="240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endParaRPr sz="240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246" name="Google Shape;246;p45"/>
          <p:cNvPicPr preferRelativeResize="0"/>
          <p:nvPr/>
        </p:nvPicPr>
        <p:blipFill rotWithShape="1">
          <a:blip r:embed="rId3" cstate="print">
            <a:alphaModFix/>
          </a:blip>
          <a:srcRect/>
          <a:stretch/>
        </p:blipFill>
        <p:spPr>
          <a:xfrm>
            <a:off x="4460937" y="2782767"/>
            <a:ext cx="3332100" cy="27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5"/>
          <p:cNvSpPr txBox="1">
            <a:spLocks noGrp="1"/>
          </p:cNvSpPr>
          <p:nvPr>
            <p:ph type="title"/>
          </p:nvPr>
        </p:nvSpPr>
        <p:spPr>
          <a:xfrm>
            <a:off x="431625" y="691951"/>
            <a:ext cx="8280900" cy="14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 dirty="0">
                <a:solidFill>
                  <a:schemeClr val="tx1"/>
                </a:solidFill>
                <a:latin typeface="Gill Sans"/>
                <a:ea typeface="Gill Sans"/>
                <a:cs typeface="Gill Sans"/>
                <a:sym typeface="Gill Sans"/>
              </a:rPr>
              <a:t>Linear Regression error?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b="0" i="1" u="none" strike="noStrike" cap="none" dirty="0">
                <a:solidFill>
                  <a:schemeClr val="tx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49" name="Google Shape;249;p45"/>
          <p:cNvCxnSpPr/>
          <p:nvPr/>
        </p:nvCxnSpPr>
        <p:spPr>
          <a:xfrm rot="10800000" flipH="1">
            <a:off x="4711950" y="3533233"/>
            <a:ext cx="3200400" cy="1716800"/>
          </a:xfrm>
          <a:prstGeom prst="straightConnector1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45"/>
          <p:cNvSpPr txBox="1"/>
          <p:nvPr/>
        </p:nvSpPr>
        <p:spPr>
          <a:xfrm>
            <a:off x="2362200" y="1676400"/>
            <a:ext cx="5502600" cy="9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A86E8"/>
                </a:solidFill>
              </a:rPr>
              <a:t>* The machine starts with </a:t>
            </a:r>
            <a:r>
              <a:rPr lang="en" b="1" dirty="0">
                <a:solidFill>
                  <a:srgbClr val="4A86E8"/>
                </a:solidFill>
              </a:rPr>
              <a:t>a random guess</a:t>
            </a:r>
            <a:r>
              <a:rPr lang="en" dirty="0">
                <a:solidFill>
                  <a:srgbClr val="4A86E8"/>
                </a:solidFill>
              </a:rPr>
              <a:t>, w=random value</a:t>
            </a:r>
            <a:endParaRPr dirty="0">
              <a:solidFill>
                <a:srgbClr val="4A86E8"/>
              </a:solidFill>
            </a:endParaRPr>
          </a:p>
        </p:txBody>
      </p:sp>
      <p:cxnSp>
        <p:nvCxnSpPr>
          <p:cNvPr id="251" name="Google Shape;251;p45"/>
          <p:cNvCxnSpPr/>
          <p:nvPr/>
        </p:nvCxnSpPr>
        <p:spPr>
          <a:xfrm rot="10800000" flipH="1">
            <a:off x="4755775" y="2821567"/>
            <a:ext cx="2327700" cy="2257200"/>
          </a:xfrm>
          <a:prstGeom prst="straightConnector1">
            <a:avLst/>
          </a:prstGeom>
          <a:noFill/>
          <a:ln w="28575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Google Shape;252;p45"/>
          <p:cNvCxnSpPr/>
          <p:nvPr/>
        </p:nvCxnSpPr>
        <p:spPr>
          <a:xfrm rot="10800000" flipH="1">
            <a:off x="4744625" y="4172967"/>
            <a:ext cx="3686700" cy="10840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33400" y="17526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輸入一個數字，知道這個數是不是質數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066800" y="381000"/>
            <a:ext cx="7315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能力值的獲得方法之一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5000" y="2743200"/>
            <a:ext cx="5572463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文字方塊 5"/>
          <p:cNvSpPr txBox="1"/>
          <p:nvPr/>
        </p:nvSpPr>
        <p:spPr>
          <a:xfrm>
            <a:off x="381000" y="59436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isPrime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是一個具有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判斷質數能力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函數</a:t>
            </a:r>
            <a:endParaRPr kumimoji="1" lang="en-US" altLang="zh-TW" sz="3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5" name="Google Shape;245;p45"/>
          <p:cNvGraphicFramePr/>
          <p:nvPr/>
        </p:nvGraphicFramePr>
        <p:xfrm>
          <a:off x="567033" y="2934493"/>
          <a:ext cx="2862600" cy="2482000"/>
        </p:xfrm>
        <a:graphic>
          <a:graphicData uri="http://schemas.openxmlformats.org/drawingml/2006/table">
            <a:tbl>
              <a:tblPr firstRow="1" firstCol="1">
                <a:noFill/>
              </a:tblPr>
              <a:tblGrid>
                <a:gridCol w="1431300"/>
                <a:gridCol w="1431300"/>
              </a:tblGrid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Hours (x)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Points (y)</a:t>
                      </a:r>
                      <a:endParaRPr sz="700"/>
                    </a:p>
                  </a:txBody>
                  <a:tcPr marL="19050" marR="19050" marT="25400" marB="25400" anchor="ctr"/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2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4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400" u="none" strike="noStrike" cap="none"/>
                        <a:t>6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496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endParaRPr sz="2400" u="none" strike="noStrike" cap="none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endParaRPr sz="2400" u="none" strike="noStrike" cap="none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47" name="Google Shape;247;p45"/>
          <p:cNvSpPr txBox="1">
            <a:spLocks noGrp="1"/>
          </p:cNvSpPr>
          <p:nvPr>
            <p:ph type="title"/>
          </p:nvPr>
        </p:nvSpPr>
        <p:spPr>
          <a:xfrm>
            <a:off x="431625" y="691951"/>
            <a:ext cx="8280900" cy="14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 dirty="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Linear Regression error?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Font typeface="Gill Sans"/>
              <a:buNone/>
            </a:pPr>
            <a:r>
              <a:rPr lang="en" sz="3000" i="1" dirty="0" smtClean="0">
                <a:solidFill>
                  <a:srgbClr val="004C7F"/>
                </a:solidFill>
              </a:rPr>
              <a:t>Find the red line that all the ‘y’ distances are minimal</a:t>
            </a:r>
            <a:r>
              <a:rPr lang="en" sz="3000" b="0" i="1" u="none" strike="noStrike" cap="none" dirty="0" smtClean="0">
                <a:solidFill>
                  <a:srgbClr val="004C7F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dirty="0"/>
          </a:p>
        </p:txBody>
      </p:sp>
      <p:sp>
        <p:nvSpPr>
          <p:cNvPr id="250" name="Google Shape;250;p45"/>
          <p:cNvSpPr txBox="1"/>
          <p:nvPr/>
        </p:nvSpPr>
        <p:spPr>
          <a:xfrm>
            <a:off x="3132275" y="2249167"/>
            <a:ext cx="5502600" cy="9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* The machine starts with </a:t>
            </a:r>
            <a:r>
              <a:rPr lang="en" b="1">
                <a:solidFill>
                  <a:srgbClr val="4A86E8"/>
                </a:solidFill>
              </a:rPr>
              <a:t>a random guess</a:t>
            </a:r>
            <a:r>
              <a:rPr lang="en">
                <a:solidFill>
                  <a:srgbClr val="4A86E8"/>
                </a:solidFill>
              </a:rPr>
              <a:t>, w=random value</a:t>
            </a:r>
            <a:endParaRPr>
              <a:solidFill>
                <a:srgbClr val="4A86E8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85576" y="2852937"/>
            <a:ext cx="4053511" cy="3401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>
            <a:spLocks noGrp="1"/>
          </p:cNvSpPr>
          <p:nvPr>
            <p:ph type="title"/>
          </p:nvPr>
        </p:nvSpPr>
        <p:spPr>
          <a:xfrm>
            <a:off x="431625" y="764976"/>
            <a:ext cx="8280900" cy="1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 dirty="0">
                <a:solidFill>
                  <a:schemeClr val="tx1"/>
                </a:solidFill>
                <a:latin typeface="Gill Sans"/>
                <a:ea typeface="Gill Sans"/>
                <a:cs typeface="Gill Sans"/>
                <a:sym typeface="Gill Sans"/>
              </a:rPr>
              <a:t>Training Loss (error)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286" name="Google Shape;286;p50"/>
          <p:cNvGraphicFramePr/>
          <p:nvPr/>
        </p:nvGraphicFramePr>
        <p:xfrm>
          <a:off x="999461" y="3443288"/>
          <a:ext cx="7145100" cy="2959332"/>
        </p:xfrm>
        <a:graphic>
          <a:graphicData uri="http://schemas.openxmlformats.org/drawingml/2006/table">
            <a:tbl>
              <a:tblPr firstRow="1" firstCol="1">
                <a:noFill/>
              </a:tblPr>
              <a:tblGrid>
                <a:gridCol w="1786275"/>
                <a:gridCol w="1786275"/>
                <a:gridCol w="1786275"/>
                <a:gridCol w="1786275"/>
              </a:tblGrid>
              <a:tr h="5747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>
                          <a:solidFill>
                            <a:srgbClr val="FFFFFF"/>
                          </a:solidFill>
                        </a:rPr>
                        <a:t>Hours, x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>
                          <a:solidFill>
                            <a:srgbClr val="FFFFFF"/>
                          </a:solidFill>
                        </a:rPr>
                        <a:t>Points, y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>
                          <a:solidFill>
                            <a:srgbClr val="FFFFFF"/>
                          </a:solidFill>
                        </a:rPr>
                        <a:t>Prediction, y^(w=2)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>
                          <a:solidFill>
                            <a:srgbClr val="FFFFFF"/>
                          </a:solidFill>
                        </a:rPr>
                        <a:t>Loss (w=2)</a:t>
                      </a:r>
                      <a:endParaRPr sz="700"/>
                    </a:p>
                  </a:txBody>
                  <a:tcPr marL="19050" marR="19050" marT="25400" marB="25400" anchor="ctr"/>
                </a:tc>
              </a:tr>
              <a:tr h="5747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>
                          <a:solidFill>
                            <a:srgbClr val="FFFFFF"/>
                          </a:solidFill>
                        </a:rPr>
                        <a:t>1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/>
                        <a:t>2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/>
                        <a:t>2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/>
                        <a:t>0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5747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/>
                        <a:t>4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/>
                        <a:t>4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/>
                        <a:t>0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5747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/>
                        <a:t>6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/>
                        <a:t>6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/>
                        <a:t>0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</a:tr>
              <a:tr h="5747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endParaRPr sz="2000" u="none" strike="noStrike" cap="none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endParaRPr sz="2000" u="none" strike="noStrike" cap="none"/>
                    </a:p>
                  </a:txBody>
                  <a:tcPr marL="19050" marR="19050" marT="25400" marB="25400" anchor="ctr"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endParaRPr sz="2000" u="none" strike="noStrike" cap="none"/>
                    </a:p>
                  </a:txBody>
                  <a:tcPr marL="19050" marR="19050" marT="25400" marB="25400" anchor="ctr"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2000" u="none" strike="noStrike" cap="none"/>
                        <a:t>mean=0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287" name="Google Shape;287;p50" descr="Image"/>
          <p:cNvPicPr preferRelativeResize="0"/>
          <p:nvPr/>
        </p:nvPicPr>
        <p:blipFill rotWithShape="1">
          <a:blip r:embed="rId3" cstate="print">
            <a:alphaModFix/>
          </a:blip>
          <a:srcRect/>
          <a:stretch/>
        </p:blipFill>
        <p:spPr>
          <a:xfrm>
            <a:off x="2593810" y="1989411"/>
            <a:ext cx="3941608" cy="46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2"/>
          <p:cNvSpPr txBox="1">
            <a:spLocks noGrp="1"/>
          </p:cNvSpPr>
          <p:nvPr>
            <p:ph type="title"/>
          </p:nvPr>
        </p:nvSpPr>
        <p:spPr>
          <a:xfrm>
            <a:off x="260022" y="93663"/>
            <a:ext cx="4696800" cy="1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 dirty="0">
                <a:solidFill>
                  <a:schemeClr val="tx1"/>
                </a:solidFill>
                <a:latin typeface="Gill Sans"/>
                <a:ea typeface="Gill Sans"/>
                <a:cs typeface="Gill Sans"/>
                <a:sym typeface="Gill Sans"/>
              </a:rPr>
              <a:t>Loss graph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302" name="Google Shape;302;p52"/>
          <p:cNvGraphicFramePr/>
          <p:nvPr/>
        </p:nvGraphicFramePr>
        <p:xfrm>
          <a:off x="417738" y="1403491"/>
          <a:ext cx="8194125" cy="931793"/>
        </p:xfrm>
        <a:graphic>
          <a:graphicData uri="http://schemas.openxmlformats.org/drawingml/2006/table">
            <a:tbl>
              <a:tblPr firstRow="1">
                <a:noFill/>
              </a:tblPr>
              <a:tblGrid>
                <a:gridCol w="1638825"/>
                <a:gridCol w="1638825"/>
                <a:gridCol w="1638825"/>
                <a:gridCol w="1638825"/>
                <a:gridCol w="1638825"/>
              </a:tblGrid>
              <a:tr h="3628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(w=0)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(w=1)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(w=2)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(w=3)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(w=4)</a:t>
                      </a:r>
                      <a:endParaRPr sz="700"/>
                    </a:p>
                  </a:txBody>
                  <a:tcPr marL="19050" marR="19050" marT="25400" marB="25400" anchor="ctr"/>
                </a:tc>
              </a:tr>
              <a:tr h="3628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mean=56/3=18.7</a:t>
                      </a:r>
                      <a:endParaRPr sz="700"/>
                    </a:p>
                  </a:txBody>
                  <a:tcPr marL="19050" marR="19050" marT="25400" marB="25400" anchor="ctr">
                    <a:lnL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mean=14/3=4.7</a:t>
                      </a:r>
                      <a:endParaRPr sz="700"/>
                    </a:p>
                  </a:txBody>
                  <a:tcPr marL="19050" marR="19050" marT="25400" marB="25400" anchor="ctr"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mean=0</a:t>
                      </a:r>
                      <a:endParaRPr sz="700"/>
                    </a:p>
                  </a:txBody>
                  <a:tcPr marL="19050" marR="19050" marT="25400" marB="25400" anchor="ctr"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mean=14/3=4.7</a:t>
                      </a:r>
                      <a:endParaRPr sz="700"/>
                    </a:p>
                  </a:txBody>
                  <a:tcPr marL="19050" marR="19050" marT="25400" marB="25400" anchor="ctr"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mean=56/3=18.7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303" name="Google Shape;303;p52" descr="Image"/>
          <p:cNvPicPr preferRelativeResize="0"/>
          <p:nvPr/>
        </p:nvPicPr>
        <p:blipFill rotWithShape="1">
          <a:blip r:embed="rId3" cstate="print">
            <a:alphaModFix/>
          </a:blip>
          <a:srcRect/>
          <a:stretch/>
        </p:blipFill>
        <p:spPr>
          <a:xfrm>
            <a:off x="4461750" y="291731"/>
            <a:ext cx="2349101" cy="889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52" descr="Image"/>
          <p:cNvPicPr preferRelativeResize="0"/>
          <p:nvPr/>
        </p:nvPicPr>
        <p:blipFill rotWithShape="1">
          <a:blip r:embed="rId4" cstate="print">
            <a:alphaModFix/>
          </a:blip>
          <a:srcRect/>
          <a:stretch/>
        </p:blipFill>
        <p:spPr>
          <a:xfrm>
            <a:off x="2114947" y="2179576"/>
            <a:ext cx="4567435" cy="4249777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52"/>
          <p:cNvSpPr/>
          <p:nvPr/>
        </p:nvSpPr>
        <p:spPr>
          <a:xfrm>
            <a:off x="2702175" y="2531767"/>
            <a:ext cx="3641100" cy="35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52"/>
          <p:cNvSpPr txBox="1"/>
          <p:nvPr/>
        </p:nvSpPr>
        <p:spPr>
          <a:xfrm>
            <a:off x="1675750" y="3918600"/>
            <a:ext cx="667800" cy="5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Loss</a:t>
            </a:r>
            <a:endParaRPr sz="1800"/>
          </a:p>
        </p:txBody>
      </p:sp>
      <p:sp>
        <p:nvSpPr>
          <p:cNvPr id="307" name="Google Shape;307;p52"/>
          <p:cNvSpPr txBox="1"/>
          <p:nvPr/>
        </p:nvSpPr>
        <p:spPr>
          <a:xfrm>
            <a:off x="4333300" y="6269533"/>
            <a:ext cx="667800" cy="38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</a:t>
            </a:r>
            <a:endParaRPr sz="18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3"/>
          <p:cNvSpPr txBox="1">
            <a:spLocks noGrp="1"/>
          </p:cNvSpPr>
          <p:nvPr>
            <p:ph type="title"/>
          </p:nvPr>
        </p:nvSpPr>
        <p:spPr>
          <a:xfrm>
            <a:off x="260022" y="93663"/>
            <a:ext cx="4696800" cy="1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00" tIns="20100" rIns="20100" bIns="20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 b="0" i="0" u="none" strike="noStrike" cap="none" dirty="0">
                <a:solidFill>
                  <a:schemeClr val="tx1"/>
                </a:solidFill>
                <a:latin typeface="Gill Sans"/>
                <a:ea typeface="Gill Sans"/>
                <a:cs typeface="Gill Sans"/>
                <a:sym typeface="Gill Sans"/>
              </a:rPr>
              <a:t>Loss graph</a:t>
            </a:r>
            <a:endParaRPr dirty="0">
              <a:solidFill>
                <a:schemeClr val="tx1"/>
              </a:solidFill>
            </a:endParaRPr>
          </a:p>
        </p:txBody>
      </p:sp>
      <p:graphicFrame>
        <p:nvGraphicFramePr>
          <p:cNvPr id="313" name="Google Shape;313;p53"/>
          <p:cNvGraphicFramePr/>
          <p:nvPr/>
        </p:nvGraphicFramePr>
        <p:xfrm>
          <a:off x="417738" y="1403491"/>
          <a:ext cx="8194125" cy="931793"/>
        </p:xfrm>
        <a:graphic>
          <a:graphicData uri="http://schemas.openxmlformats.org/drawingml/2006/table">
            <a:tbl>
              <a:tblPr firstRow="1">
                <a:noFill/>
              </a:tblPr>
              <a:tblGrid>
                <a:gridCol w="1638825"/>
                <a:gridCol w="1638825"/>
                <a:gridCol w="1638825"/>
                <a:gridCol w="1638825"/>
                <a:gridCol w="1638825"/>
              </a:tblGrid>
              <a:tr h="3628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(w=0)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(w=1)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(w=2)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(w=3)</a:t>
                      </a:r>
                      <a:endParaRPr sz="700"/>
                    </a:p>
                  </a:txBody>
                  <a:tcPr marL="19050" marR="19050" marT="25400" marB="254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>
                          <a:solidFill>
                            <a:srgbClr val="FFFFFF"/>
                          </a:solidFill>
                        </a:rPr>
                        <a:t>Loss (w=4)</a:t>
                      </a:r>
                      <a:endParaRPr sz="700"/>
                    </a:p>
                  </a:txBody>
                  <a:tcPr marL="19050" marR="19050" marT="25400" marB="25400" anchor="ctr"/>
                </a:tc>
              </a:tr>
              <a:tr h="3628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mean=56/3=18.7</a:t>
                      </a:r>
                      <a:endParaRPr sz="700"/>
                    </a:p>
                  </a:txBody>
                  <a:tcPr marL="19050" marR="19050" marT="25400" marB="25400" anchor="ctr">
                    <a:lnL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mean=14/3=4.7</a:t>
                      </a:r>
                      <a:endParaRPr sz="700"/>
                    </a:p>
                  </a:txBody>
                  <a:tcPr marL="19050" marR="19050" marT="25400" marB="25400" anchor="ctr"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mean=0</a:t>
                      </a:r>
                      <a:endParaRPr sz="700"/>
                    </a:p>
                  </a:txBody>
                  <a:tcPr marL="19050" marR="19050" marT="25400" marB="25400" anchor="ctr"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mean=14/3=4.7</a:t>
                      </a:r>
                      <a:endParaRPr sz="700"/>
                    </a:p>
                  </a:txBody>
                  <a:tcPr marL="19050" marR="19050" marT="25400" marB="25400" anchor="ctr"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Helvetica Neue"/>
                        <a:buNone/>
                      </a:pPr>
                      <a:r>
                        <a:rPr lang="en" sz="1700" u="none" strike="noStrike" cap="none"/>
                        <a:t>mean=56/3=18.7</a:t>
                      </a:r>
                      <a:endParaRPr sz="700"/>
                    </a:p>
                  </a:txBody>
                  <a:tcPr marL="19050" marR="19050" marT="25400" marB="25400" anchor="ctr">
                    <a:lnR w="12700" cap="flat" cmpd="sng">
                      <a:solidFill>
                        <a:srgbClr val="5D5D5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rgbClr val="60606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pic>
        <p:nvPicPr>
          <p:cNvPr id="314" name="Google Shape;314;p53" descr="Image"/>
          <p:cNvPicPr preferRelativeResize="0"/>
          <p:nvPr/>
        </p:nvPicPr>
        <p:blipFill rotWithShape="1">
          <a:blip r:embed="rId3" cstate="print">
            <a:alphaModFix/>
          </a:blip>
          <a:srcRect/>
          <a:stretch/>
        </p:blipFill>
        <p:spPr>
          <a:xfrm>
            <a:off x="2133600" y="2438400"/>
            <a:ext cx="4567435" cy="4249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53" descr="Image"/>
          <p:cNvPicPr preferRelativeResize="0"/>
          <p:nvPr/>
        </p:nvPicPr>
        <p:blipFill rotWithShape="1">
          <a:blip r:embed="rId4" cstate="print">
            <a:alphaModFix/>
          </a:blip>
          <a:srcRect/>
          <a:stretch/>
        </p:blipFill>
        <p:spPr>
          <a:xfrm>
            <a:off x="4461750" y="291731"/>
            <a:ext cx="2349101" cy="889072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53"/>
          <p:cNvSpPr txBox="1"/>
          <p:nvPr/>
        </p:nvSpPr>
        <p:spPr>
          <a:xfrm>
            <a:off x="1675750" y="3918600"/>
            <a:ext cx="667800" cy="5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Loss</a:t>
            </a:r>
            <a:endParaRPr sz="1800"/>
          </a:p>
        </p:txBody>
      </p:sp>
      <p:sp>
        <p:nvSpPr>
          <p:cNvPr id="317" name="Google Shape;317;p53"/>
          <p:cNvSpPr txBox="1"/>
          <p:nvPr/>
        </p:nvSpPr>
        <p:spPr>
          <a:xfrm>
            <a:off x="4333300" y="6269533"/>
            <a:ext cx="667800" cy="38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</a:t>
            </a:r>
            <a:endParaRPr sz="18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295400" y="2971800"/>
            <a:ext cx="6934200" cy="990600"/>
          </a:xfrm>
        </p:spPr>
        <p:txBody>
          <a:bodyPr/>
          <a:lstStyle/>
          <a:p>
            <a:pPr algn="ctr"/>
            <a:r>
              <a:rPr lang="en-US" altLang="zh-TW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The </a:t>
            </a:r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en-US" altLang="zh-TW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way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33400" y="1676400"/>
            <a:ext cx="8077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準備資料集，可遞迴，成為產生器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定義網路架構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評估網路參數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權重及偏置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定義網路輸出及標記，定義損失函數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定義最佳化方法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利用訓練資料開始計算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loss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值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Loss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值做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w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、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b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back propagation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最佳化方法做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gradient descent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更新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w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b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參數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219200" y="3810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Learning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步驟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圓角矩形 4"/>
          <p:cNvSpPr/>
          <p:nvPr/>
        </p:nvSpPr>
        <p:spPr>
          <a:xfrm>
            <a:off x="152400" y="1524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準備資料集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3581400" y="1524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定義網路架構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準備一個演算法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)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6629400" y="1524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網路參數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不同的網路參數，形成無限多個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f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，就是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H)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152400" y="3429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利用資料集，不斷變更網路參數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就是一直找最好的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g)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3581400" y="3429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這個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g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要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和完美的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f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最接近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6629400" y="3429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網路參數確定下來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就是將模型存檔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)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4" grpId="0" animBg="1"/>
      <p:bldP spid="15" grpId="0" animBg="1"/>
      <p:bldP spid="1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295400" y="2971800"/>
            <a:ext cx="6934200" cy="990600"/>
          </a:xfrm>
        </p:spPr>
        <p:txBody>
          <a:bodyPr/>
          <a:lstStyle/>
          <a:p>
            <a:pPr algn="ctr"/>
            <a:r>
              <a:rPr lang="zh-TW" altLang="en-US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最簡單的</a:t>
            </a:r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nn</a:t>
            </a:r>
            <a:r>
              <a:rPr lang="zh-TW" altLang="en-US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示範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版面配置區 2"/>
          <p:cNvSpPr txBox="1">
            <a:spLocks/>
          </p:cNvSpPr>
          <p:nvPr/>
        </p:nvSpPr>
        <p:spPr>
          <a:xfrm>
            <a:off x="1219200" y="2286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什麼是神經元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neuron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828800"/>
            <a:ext cx="8991600" cy="4438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676400"/>
            <a:ext cx="8102600" cy="4819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1219200" y="2286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Neural Network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85800" y="1905000"/>
            <a:ext cx="8229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人類知道定義質數的方法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利用邏輯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(if)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判斷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判斷質數的方法有無限多種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is_Prime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就是其中之一種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是一個函數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稱之為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rule-based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或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hand-crafted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但邏輯之外的事，完全無法解決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43000" y="304800"/>
            <a:ext cx="7315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機器可利用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邏輯獲得能力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905000" y="5791200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我們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熟知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此函數的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邏輯</a:t>
            </a:r>
            <a:endParaRPr kumimoji="1" lang="en-US" altLang="zh-TW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1447800"/>
            <a:ext cx="6705600" cy="5079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1219200" y="2286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Linear Regression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33400" y="1828800"/>
            <a:ext cx="83058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先繼承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torch.nn.Module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nn.Linear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(m, n)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個輸入、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個輸出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使用最簡單的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nn.Linear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(1, 1)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一定要定義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forward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，實作父類別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loss(criterion)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optim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，這邊使用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SGD)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迴圈使用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.backward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迴圈使用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.step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把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gradient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清除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219200" y="3810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用</a:t>
            </a:r>
            <a:r>
              <a:rPr lang="en-US" altLang="zh-TW" sz="4800" b="1" kern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nn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做線性回歸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524000"/>
            <a:ext cx="738954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1219200" y="2286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Linear Neuron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1905000"/>
            <a:ext cx="7590692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2590800"/>
            <a:ext cx="7931191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143000"/>
            <a:ext cx="8037629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2"/>
          <p:cNvSpPr txBox="1">
            <a:spLocks/>
          </p:cNvSpPr>
          <p:nvPr/>
        </p:nvSpPr>
        <p:spPr>
          <a:xfrm>
            <a:off x="1143000" y="27432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用</a:t>
            </a:r>
            <a:r>
              <a:rPr lang="en-US" altLang="zh-TW" sz="4800" b="1" kern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nn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做邏輯回歸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joshhu\Desktop\1_GHVJ6jGVsxbuoJj5d3cvz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447800"/>
            <a:ext cx="7315200" cy="5120640"/>
          </a:xfrm>
          <a:prstGeom prst="rect">
            <a:avLst/>
          </a:prstGeom>
          <a:noFill/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1219200" y="2286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二元非線性分類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457200" y="2057400"/>
            <a:ext cx="8382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使用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sklearn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moon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資料集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2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平面座標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，輸出為黑或白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無法用線性分割平面，可視為二元分類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一樣使用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nn.Linear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，輸入此時為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2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要讓輸出介於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和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1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之間，使用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sigmoid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結果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&gt;0.5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就是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1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，反之為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905000"/>
            <a:ext cx="8197525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457200" y="1905000"/>
            <a:ext cx="8458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lang="zh-TW" altLang="en-US" sz="3600" b="1" dirty="0" smtClean="0">
                <a:latin typeface="微軟正黑體" pitchFamily="34" charset="-120"/>
                <a:ea typeface="微軟正黑體" pitchFamily="34" charset="-120"/>
              </a:rPr>
              <a:t>用程式讓機器變聰明，具有學習的能力。就像教小孩一樣，用不同的資料讓他學</a:t>
            </a:r>
            <a:endParaRPr lang="en-US" altLang="zh-TW" sz="3600" b="1" dirty="0" smtClean="0">
              <a:latin typeface="微軟正黑體" pitchFamily="34" charset="-120"/>
              <a:ea typeface="微軟正黑體" pitchFamily="34" charset="-120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學習的重點是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how to learn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，不是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what to learn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我們相信這後面也是一個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函數</a:t>
            </a:r>
            <a:endParaRPr kumimoji="1" lang="en-US" altLang="zh-TW" sz="3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457200" y="304800"/>
            <a:ext cx="8229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機器學習如果不是邏輯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057400" y="5943600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/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教機器利用資料去學習</a:t>
            </a:r>
            <a:endParaRPr kumimoji="1" lang="en-US" altLang="zh-TW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762000"/>
            <a:ext cx="7323196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2514600"/>
            <a:ext cx="7846839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文字版面配置區 2"/>
          <p:cNvSpPr txBox="1">
            <a:spLocks/>
          </p:cNvSpPr>
          <p:nvPr/>
        </p:nvSpPr>
        <p:spPr>
          <a:xfrm>
            <a:off x="1143000" y="3810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Logistic Regression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1676400"/>
            <a:ext cx="7783764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1143000" y="1524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用</a:t>
            </a:r>
            <a:r>
              <a:rPr lang="en-US" altLang="zh-TW" sz="4800" b="1" kern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nn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做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457200" y="1905000"/>
            <a:ext cx="8458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存在一個對應輸入和輸出的對應關係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我們不知道這個關係原理是什麼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但假設世界上有一個完美函數是符合這種對應關係的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有很多訓練資料符合這種對應關係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設計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或找出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能達到上述目標的演算法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利用這些資料和演算法逼近完美函數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457200" y="304800"/>
            <a:ext cx="8229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我們相信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ML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也是一個函數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828800" y="6019800"/>
            <a:ext cx="586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/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找出最接近完美函數的函數</a:t>
            </a:r>
            <a:endParaRPr kumimoji="1" lang="en-US" altLang="zh-TW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3505200"/>
            <a:ext cx="6570474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方塊 4"/>
          <p:cNvSpPr txBox="1"/>
          <p:nvPr/>
        </p:nvSpPr>
        <p:spPr>
          <a:xfrm>
            <a:off x="914400" y="533400"/>
            <a:ext cx="8229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完美函數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f: X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Y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訓練資料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D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無限多可能的假設集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H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演算法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A</a:t>
            </a: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，或稱之為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Model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函數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</a:t>
            </a: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利用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A</a:t>
            </a: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從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H</a:t>
            </a: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中找，儘量接近完美函數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f</a:t>
            </a:r>
          </a:p>
          <a:p>
            <a:pPr marL="266700" indent="-266700">
              <a:buFont typeface="Arial" pitchFamily="34" charset="0"/>
              <a:buChar char="•"/>
            </a:pPr>
            <a:endParaRPr kumimoji="1" lang="en-US" altLang="zh-TW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62000" y="2057400"/>
            <a:ext cx="7772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不管是邏輯或是逼近完美函式，都是尋找一個</a:t>
            </a:r>
            <a:r>
              <a:rPr kumimoji="1" lang="en-US" altLang="zh-TW" sz="6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Function</a:t>
            </a:r>
            <a:endParaRPr kumimoji="1" lang="en-US" altLang="zh-TW" sz="6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古典相簿.potx</Template>
  <TotalTime>0</TotalTime>
  <Words>1452</Words>
  <Application>Microsoft Office PowerPoint</Application>
  <PresentationFormat>如螢幕大小 (4:3)</PresentationFormat>
  <Paragraphs>326</Paragraphs>
  <Slides>62</Slides>
  <Notes>39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62</vt:i4>
      </vt:variant>
    </vt:vector>
  </HeadingPairs>
  <TitlesOfParts>
    <vt:vector size="63" baseType="lpstr">
      <vt:lpstr>古典相簿</vt:lpstr>
      <vt:lpstr>投影片 1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  <vt:lpstr>投影片 9</vt:lpstr>
      <vt:lpstr>投影片 10</vt:lpstr>
      <vt:lpstr>投影片 11</vt:lpstr>
      <vt:lpstr>投影片 12</vt:lpstr>
      <vt:lpstr>投影片 13</vt:lpstr>
      <vt:lpstr>投影片 14</vt:lpstr>
      <vt:lpstr>投影片 15</vt:lpstr>
      <vt:lpstr>投影片 16</vt:lpstr>
      <vt:lpstr>投影片 17</vt:lpstr>
      <vt:lpstr>投影片 18</vt:lpstr>
      <vt:lpstr>投影片 19</vt:lpstr>
      <vt:lpstr>投影片 20</vt:lpstr>
      <vt:lpstr>投影片 21</vt:lpstr>
      <vt:lpstr>投影片 22</vt:lpstr>
      <vt:lpstr>投影片 23</vt:lpstr>
      <vt:lpstr>投影片 24</vt:lpstr>
      <vt:lpstr>投影片 25</vt:lpstr>
      <vt:lpstr>投影片 26</vt:lpstr>
      <vt:lpstr>投影片 27</vt:lpstr>
      <vt:lpstr>投影片 28</vt:lpstr>
      <vt:lpstr>投影片 29</vt:lpstr>
      <vt:lpstr>投影片 30</vt:lpstr>
      <vt:lpstr>投影片 31</vt:lpstr>
      <vt:lpstr>投影片 32</vt:lpstr>
      <vt:lpstr>投影片 33</vt:lpstr>
      <vt:lpstr>投影片 34</vt:lpstr>
      <vt:lpstr>投影片 35</vt:lpstr>
      <vt:lpstr>投影片 36</vt:lpstr>
      <vt:lpstr>Linear Regression Find the line that best fits the distributoion</vt:lpstr>
      <vt:lpstr>Linear Regression  For simplication, get rid of b</vt:lpstr>
      <vt:lpstr>Linear Regression error?  </vt:lpstr>
      <vt:lpstr>Linear Regression error? Find the red line that all the ‘y’ distances are minimal </vt:lpstr>
      <vt:lpstr>Training Loss (error)</vt:lpstr>
      <vt:lpstr>Loss graph</vt:lpstr>
      <vt:lpstr>Loss graph</vt:lpstr>
      <vt:lpstr>投影片 44</vt:lpstr>
      <vt:lpstr>投影片 45</vt:lpstr>
      <vt:lpstr>投影片 46</vt:lpstr>
      <vt:lpstr>投影片 47</vt:lpstr>
      <vt:lpstr>投影片 48</vt:lpstr>
      <vt:lpstr>投影片 49</vt:lpstr>
      <vt:lpstr>投影片 50</vt:lpstr>
      <vt:lpstr>投影片 51</vt:lpstr>
      <vt:lpstr>投影片 52</vt:lpstr>
      <vt:lpstr>投影片 53</vt:lpstr>
      <vt:lpstr>投影片 54</vt:lpstr>
      <vt:lpstr>投影片 55</vt:lpstr>
      <vt:lpstr>投影片 56</vt:lpstr>
      <vt:lpstr>投影片 57</vt:lpstr>
      <vt:lpstr>投影片 58</vt:lpstr>
      <vt:lpstr>投影片 59</vt:lpstr>
      <vt:lpstr>投影片 60</vt:lpstr>
      <vt:lpstr>投影片 61</vt:lpstr>
      <vt:lpstr>投影片 62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modified xsi:type="dcterms:W3CDTF">2019-10-02T18:50:06Z</dcterms:modified>
</cp:coreProperties>
</file>